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534"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efb3d3c5a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efb3d3c5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efbec673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efbec673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What we reflected on this week is every stage, from development to the patient care is important. We are a group which represents the continuum of this [Emma]</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What has been unique about our group, what being at St. Petersburg with WC2 has allowed us to do - what it has meant to me as a nurse learning what it means to see every level and the careers and years worth of work which goes into the vaccines I give. Sure to be exciting what will come out of WC2 next year</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efbec67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efbec67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e5a5f0d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e5a5f0d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Ice breaker (Britt) </a:t>
            </a:r>
            <a:endParaRPr/>
          </a:p>
          <a:p>
            <a:pPr marL="0" lvl="0" indent="0" algn="l" rtl="0">
              <a:spcBef>
                <a:spcPts val="0"/>
              </a:spcBef>
              <a:spcAft>
                <a:spcPts val="0"/>
              </a:spcAft>
              <a:buClr>
                <a:schemeClr val="dk1"/>
              </a:buClr>
              <a:buSzPts val="1100"/>
              <a:buFont typeface="Arial"/>
              <a:buNone/>
            </a:pPr>
            <a:r>
              <a:rPr lang="en" sz="2800">
                <a:solidFill>
                  <a:schemeClr val="dk1"/>
                </a:solidFill>
              </a:rPr>
              <a:t>Everyone stand up:</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have used an app to access health care</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have used an app to manage a health condition</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use some sort of wearable tech to track your health</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Have a seat if you have a smart phone</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i="1">
                <a:solidFill>
                  <a:schemeClr val="dk1"/>
                </a:solidFill>
              </a:rPr>
              <a:t>Sit if you have a computer at home</a:t>
            </a:r>
            <a:endParaRPr sz="2800" i="1">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Everyone stand up:</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have used an app to access health care</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have used an app to manage a health condition</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use some sort of wearable tech to track your health</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Have a seat if you have a smart phone</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i="1">
                <a:solidFill>
                  <a:schemeClr val="dk1"/>
                </a:solidFill>
              </a:rPr>
              <a:t>Sit if you have a computer at home</a:t>
            </a:r>
            <a:endParaRPr sz="2800" i="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4 mins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efb3d3c5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efb3d3c5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Ice breaker (Britt) </a:t>
            </a:r>
            <a:endParaRPr/>
          </a:p>
          <a:p>
            <a:pPr marL="0" lvl="0" indent="0" algn="l" rtl="0">
              <a:spcBef>
                <a:spcPts val="0"/>
              </a:spcBef>
              <a:spcAft>
                <a:spcPts val="0"/>
              </a:spcAft>
              <a:buClr>
                <a:schemeClr val="dk1"/>
              </a:buClr>
              <a:buSzPts val="1100"/>
              <a:buFont typeface="Arial"/>
              <a:buNone/>
            </a:pPr>
            <a:r>
              <a:rPr lang="en" sz="2800">
                <a:solidFill>
                  <a:schemeClr val="dk1"/>
                </a:solidFill>
              </a:rPr>
              <a:t>Everyone stand up:</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have used an app to access health care</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have used an app to manage a health condition</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use some sort of wearable tech to track your health</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Have a seat if you have a smart phone</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i="1">
                <a:solidFill>
                  <a:schemeClr val="dk1"/>
                </a:solidFill>
              </a:rPr>
              <a:t>Sit if you have a computer at home</a:t>
            </a:r>
            <a:endParaRPr sz="2800" i="1">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Everyone stand up:</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have used an app to access health care</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have used an app to manage a health condition</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use some sort of wearable tech to track your health</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Have a seat if you have a smart phone</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i="1">
                <a:solidFill>
                  <a:schemeClr val="dk1"/>
                </a:solidFill>
              </a:rPr>
              <a:t>Sit if you have a computer at home</a:t>
            </a:r>
            <a:endParaRPr sz="2800" i="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4 mins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efbec6738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efbec6738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Ice breaker (Britt) </a:t>
            </a:r>
            <a:endParaRPr/>
          </a:p>
          <a:p>
            <a:pPr marL="0" lvl="0" indent="0" algn="l" rtl="0">
              <a:spcBef>
                <a:spcPts val="0"/>
              </a:spcBef>
              <a:spcAft>
                <a:spcPts val="0"/>
              </a:spcAft>
              <a:buClr>
                <a:schemeClr val="dk1"/>
              </a:buClr>
              <a:buSzPts val="1100"/>
              <a:buFont typeface="Arial"/>
              <a:buNone/>
            </a:pPr>
            <a:r>
              <a:rPr lang="en" sz="2800">
                <a:solidFill>
                  <a:schemeClr val="dk1"/>
                </a:solidFill>
              </a:rPr>
              <a:t>Everyone stand up:</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have used an app to access health care</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have used an app to manage a health condition</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use some sort of wearable tech to track your health</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Have a seat if you have a smart phone</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i="1">
                <a:solidFill>
                  <a:schemeClr val="dk1"/>
                </a:solidFill>
              </a:rPr>
              <a:t>Sit if you have a computer at home</a:t>
            </a:r>
            <a:endParaRPr sz="2800" i="1">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Everyone stand up:</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have used an app to access health care</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have used an app to manage a health condition</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Sit if you use some sort of wearable tech to track your health</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a:solidFill>
                  <a:schemeClr val="dk1"/>
                </a:solidFill>
              </a:rPr>
              <a:t>Have a seat if you have a smart phone</a:t>
            </a:r>
            <a:endParaRPr sz="2800">
              <a:solidFill>
                <a:schemeClr val="dk1"/>
              </a:solidFill>
            </a:endParaRPr>
          </a:p>
          <a:p>
            <a:pPr marL="0" lvl="0" indent="-228600" algn="l" rtl="0">
              <a:lnSpc>
                <a:spcPct val="115000"/>
              </a:lnSpc>
              <a:spcBef>
                <a:spcPts val="0"/>
              </a:spcBef>
              <a:spcAft>
                <a:spcPts val="0"/>
              </a:spcAft>
              <a:buClr>
                <a:schemeClr val="dk1"/>
              </a:buClr>
              <a:buSzPts val="1100"/>
              <a:buFont typeface="Arial"/>
              <a:buNone/>
            </a:pPr>
            <a:r>
              <a:rPr lang="en" sz="2800">
                <a:solidFill>
                  <a:schemeClr val="dk1"/>
                </a:solidFill>
              </a:rPr>
              <a:t>-</a:t>
            </a:r>
            <a:r>
              <a:rPr lang="en" sz="700">
                <a:solidFill>
                  <a:schemeClr val="dk1"/>
                </a:solidFill>
              </a:rPr>
              <a:t>   	</a:t>
            </a:r>
            <a:r>
              <a:rPr lang="en" sz="2800" i="1">
                <a:solidFill>
                  <a:schemeClr val="dk1"/>
                </a:solidFill>
              </a:rPr>
              <a:t>Sit if you have a computer at home</a:t>
            </a:r>
            <a:endParaRPr sz="2800" i="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4 mins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e5a5f0d6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e5a5f0d6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0" lvl="0" indent="-228600" algn="l" rtl="0">
              <a:lnSpc>
                <a:spcPct val="115000"/>
              </a:lnSpc>
              <a:spcBef>
                <a:spcPts val="0"/>
              </a:spcBef>
              <a:spcAft>
                <a:spcPts val="0"/>
              </a:spcAft>
              <a:buClr>
                <a:schemeClr val="dk1"/>
              </a:buClr>
              <a:buSzPts val="1100"/>
              <a:buFont typeface="Arial"/>
              <a:buNone/>
            </a:pPr>
            <a:r>
              <a:rPr lang="en" sz="700">
                <a:solidFill>
                  <a:schemeClr val="dk1"/>
                </a:solidFill>
                <a:latin typeface="Times New Roman"/>
                <a:ea typeface="Times New Roman"/>
                <a:cs typeface="Times New Roman"/>
                <a:sym typeface="Times New Roman"/>
              </a:rPr>
              <a:t> </a:t>
            </a:r>
            <a:r>
              <a:rPr lang="en" sz="1200">
                <a:solidFill>
                  <a:schemeClr val="dk1"/>
                </a:solidFill>
              </a:rPr>
              <a:t>From the plenary session, our group repeatedly circled back to the importance of privacy and the need for informed consent in how we use technology to collect and share data about our personal health information. [Emma] I was inspired by this sculpture of Michelango’s at the Hermitage which depicts the vulnerability of humanity. It is our responsibility to uphold ethics </a:t>
            </a:r>
            <a:endParaRPr sz="1200">
              <a:solidFill>
                <a:schemeClr val="dk1"/>
              </a:solidFill>
            </a:endParaRPr>
          </a:p>
          <a:p>
            <a:pPr marL="1143000" lvl="0" indent="-228600" algn="l" rtl="0">
              <a:lnSpc>
                <a:spcPct val="115000"/>
              </a:lnSpc>
              <a:spcBef>
                <a:spcPts val="0"/>
              </a:spcBef>
              <a:spcAft>
                <a:spcPts val="0"/>
              </a:spcAft>
              <a:buClr>
                <a:schemeClr val="dk1"/>
              </a:buClr>
              <a:buSzPts val="1100"/>
              <a:buFont typeface="Arial"/>
              <a:buNone/>
            </a:pPr>
            <a:r>
              <a:rPr lang="en" sz="1200">
                <a:solidFill>
                  <a:schemeClr val="dk1"/>
                </a:solidFill>
              </a:rPr>
              <a:t>·</a:t>
            </a:r>
            <a:r>
              <a:rPr lang="en" sz="700">
                <a:solidFill>
                  <a:schemeClr val="dk1"/>
                </a:solidFill>
                <a:latin typeface="Times New Roman"/>
                <a:ea typeface="Times New Roman"/>
                <a:cs typeface="Times New Roman"/>
                <a:sym typeface="Times New Roman"/>
              </a:rPr>
              <a:t>         </a:t>
            </a:r>
            <a:r>
              <a:rPr lang="en" sz="1200">
                <a:solidFill>
                  <a:schemeClr val="dk1"/>
                </a:solidFill>
              </a:rPr>
              <a:t>Lack of frameworks to answer legal issues [Rahna]</a:t>
            </a:r>
            <a:endParaRPr sz="1200">
              <a:solidFill>
                <a:schemeClr val="dk1"/>
              </a:solidFill>
            </a:endParaRPr>
          </a:p>
          <a:p>
            <a:pPr marL="1143000" lvl="0" indent="-228600" algn="l" rtl="0">
              <a:lnSpc>
                <a:spcPct val="115000"/>
              </a:lnSpc>
              <a:spcBef>
                <a:spcPts val="0"/>
              </a:spcBef>
              <a:spcAft>
                <a:spcPts val="0"/>
              </a:spcAft>
              <a:buClr>
                <a:schemeClr val="dk1"/>
              </a:buClr>
              <a:buSzPts val="1100"/>
              <a:buFont typeface="Arial"/>
              <a:buNone/>
            </a:pPr>
            <a:r>
              <a:rPr lang="en" sz="1200">
                <a:solidFill>
                  <a:schemeClr val="dk1"/>
                </a:solidFill>
              </a:rPr>
              <a:t>·</a:t>
            </a:r>
            <a:r>
              <a:rPr lang="en" sz="700">
                <a:solidFill>
                  <a:schemeClr val="dk1"/>
                </a:solidFill>
                <a:latin typeface="Times New Roman"/>
                <a:ea typeface="Times New Roman"/>
                <a:cs typeface="Times New Roman"/>
                <a:sym typeface="Times New Roman"/>
              </a:rPr>
              <a:t>         </a:t>
            </a:r>
            <a:r>
              <a:rPr lang="en" sz="1200">
                <a:solidFill>
                  <a:schemeClr val="dk1"/>
                </a:solidFill>
              </a:rPr>
              <a:t>Ex. Something goes wrong, who is responsible?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e5a5f0d6b_4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e5a5f0d6b_4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efb3d3c5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efb3d3c5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e5cf90bf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e5cf90bf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efb3d3c5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efb3d3c5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 name="Google Shape;18;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2" name="Google Shape;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 name="Google Shape;21;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9" name="Google Shape;4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pic>
        <p:nvPicPr>
          <p:cNvPr id="8" name="Google Shape;8;p1"/>
          <p:cNvPicPr preferRelativeResize="0"/>
          <p:nvPr/>
        </p:nvPicPr>
        <p:blipFill rotWithShape="1">
          <a:blip r:embed="rId13">
            <a:alphaModFix/>
          </a:blip>
          <a:srcRect t="16859" b="16866"/>
          <a:stretch/>
        </p:blipFill>
        <p:spPr>
          <a:xfrm>
            <a:off x="5666686" y="4768050"/>
            <a:ext cx="796511" cy="375451"/>
          </a:xfrm>
          <a:prstGeom prst="rect">
            <a:avLst/>
          </a:prstGeom>
          <a:noFill/>
          <a:ln>
            <a:noFill/>
          </a:ln>
        </p:spPr>
      </p:pic>
      <p:pic>
        <p:nvPicPr>
          <p:cNvPr id="9" name="Google Shape;9;p1"/>
          <p:cNvPicPr preferRelativeResize="0"/>
          <p:nvPr/>
        </p:nvPicPr>
        <p:blipFill rotWithShape="1">
          <a:blip r:embed="rId14">
            <a:alphaModFix/>
          </a:blip>
          <a:srcRect b="13882"/>
          <a:stretch/>
        </p:blipFill>
        <p:spPr>
          <a:xfrm>
            <a:off x="6387000" y="4768046"/>
            <a:ext cx="1158873" cy="375454"/>
          </a:xfrm>
          <a:prstGeom prst="rect">
            <a:avLst/>
          </a:prstGeom>
          <a:noFill/>
          <a:ln>
            <a:noFill/>
          </a:ln>
        </p:spPr>
      </p:pic>
      <p:pic>
        <p:nvPicPr>
          <p:cNvPr id="10" name="Google Shape;10;p1"/>
          <p:cNvPicPr preferRelativeResize="0"/>
          <p:nvPr/>
        </p:nvPicPr>
        <p:blipFill rotWithShape="1">
          <a:blip r:embed="rId15">
            <a:alphaModFix/>
          </a:blip>
          <a:srcRect l="7512" t="14687" r="7402" b="16423"/>
          <a:stretch/>
        </p:blipFill>
        <p:spPr>
          <a:xfrm>
            <a:off x="7566800" y="4697340"/>
            <a:ext cx="928099" cy="446160"/>
          </a:xfrm>
          <a:prstGeom prst="rect">
            <a:avLst/>
          </a:prstGeom>
          <a:noFill/>
          <a:ln>
            <a:noFill/>
          </a:ln>
        </p:spPr>
      </p:pic>
      <p:pic>
        <p:nvPicPr>
          <p:cNvPr id="11" name="Google Shape;11;p1"/>
          <p:cNvPicPr preferRelativeResize="0"/>
          <p:nvPr/>
        </p:nvPicPr>
        <p:blipFill rotWithShape="1">
          <a:blip r:embed="rId16">
            <a:alphaModFix/>
          </a:blip>
          <a:srcRect t="15664" b="14745"/>
          <a:stretch/>
        </p:blipFill>
        <p:spPr>
          <a:xfrm>
            <a:off x="8464877" y="4661000"/>
            <a:ext cx="679124" cy="472601"/>
          </a:xfrm>
          <a:prstGeom prst="rect">
            <a:avLst/>
          </a:prstGeom>
          <a:noFill/>
          <a:ln>
            <a:noFill/>
          </a:ln>
        </p:spPr>
      </p:pic>
      <p:pic>
        <p:nvPicPr>
          <p:cNvPr id="12" name="Google Shape;12;p1"/>
          <p:cNvPicPr preferRelativeResize="0"/>
          <p:nvPr/>
        </p:nvPicPr>
        <p:blipFill>
          <a:blip r:embed="rId17">
            <a:alphaModFix/>
          </a:blip>
          <a:stretch>
            <a:fillRect/>
          </a:stretch>
        </p:blipFill>
        <p:spPr>
          <a:xfrm>
            <a:off x="5795858" y="131171"/>
            <a:ext cx="1774193" cy="375450"/>
          </a:xfrm>
          <a:prstGeom prst="rect">
            <a:avLst/>
          </a:prstGeom>
          <a:noFill/>
          <a:ln>
            <a:noFill/>
          </a:ln>
        </p:spPr>
      </p:pic>
      <p:pic>
        <p:nvPicPr>
          <p:cNvPr id="13" name="Google Shape;13;p1"/>
          <p:cNvPicPr preferRelativeResize="0"/>
          <p:nvPr/>
        </p:nvPicPr>
        <p:blipFill>
          <a:blip r:embed="rId18">
            <a:alphaModFix/>
          </a:blip>
          <a:stretch>
            <a:fillRect/>
          </a:stretch>
        </p:blipFill>
        <p:spPr>
          <a:xfrm>
            <a:off x="7646252" y="0"/>
            <a:ext cx="1497750" cy="579328"/>
          </a:xfrm>
          <a:prstGeom prst="rect">
            <a:avLst/>
          </a:prstGeom>
          <a:noFill/>
          <a:ln>
            <a:noFill/>
          </a:ln>
        </p:spPr>
      </p:pic>
      <p:sp>
        <p:nvSpPr>
          <p:cNvPr id="14" name="Google Shape;14;p1"/>
          <p:cNvSpPr/>
          <p:nvPr/>
        </p:nvSpPr>
        <p:spPr>
          <a:xfrm>
            <a:off x="-62800" y="4773750"/>
            <a:ext cx="5653200" cy="446100"/>
          </a:xfrm>
          <a:prstGeom prst="rect">
            <a:avLst/>
          </a:prstGeom>
          <a:solidFill>
            <a:srgbClr val="2D9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From Laboratory to Life, from Cell to Society</a:t>
            </a:r>
            <a:endParaRPr/>
          </a:p>
        </p:txBody>
      </p:sp>
      <p:sp>
        <p:nvSpPr>
          <p:cNvPr id="61" name="Google Shape;61;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Global Health Team </a:t>
            </a:r>
            <a:endParaRPr/>
          </a:p>
          <a:p>
            <a:pPr marL="0" lvl="0" indent="0" algn="ctr" rtl="0">
              <a:spcBef>
                <a:spcPts val="0"/>
              </a:spcBef>
              <a:spcAft>
                <a:spcPts val="0"/>
              </a:spcAft>
              <a:buNone/>
            </a:pPr>
            <a:r>
              <a:rPr lang="en"/>
              <a:t>WC2 2019</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p:nvPr/>
        </p:nvSpPr>
        <p:spPr>
          <a:xfrm>
            <a:off x="-54725" y="0"/>
            <a:ext cx="3534300" cy="4771500"/>
          </a:xfrm>
          <a:prstGeom prst="rect">
            <a:avLst/>
          </a:prstGeom>
          <a:solidFill>
            <a:srgbClr val="2D978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2D9785"/>
              </a:highlight>
            </a:endParaRPr>
          </a:p>
        </p:txBody>
      </p:sp>
      <p:sp>
        <p:nvSpPr>
          <p:cNvPr id="148" name="Google Shape;148;p22"/>
          <p:cNvSpPr txBox="1">
            <a:spLocks noGrp="1"/>
          </p:cNvSpPr>
          <p:nvPr>
            <p:ph type="title"/>
          </p:nvPr>
        </p:nvSpPr>
        <p:spPr>
          <a:xfrm>
            <a:off x="0" y="63450"/>
            <a:ext cx="3734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Reflections</a:t>
            </a:r>
            <a:endParaRPr/>
          </a:p>
        </p:txBody>
      </p:sp>
      <p:sp>
        <p:nvSpPr>
          <p:cNvPr id="149" name="Google Shape;149;p22"/>
          <p:cNvSpPr txBox="1"/>
          <p:nvPr/>
        </p:nvSpPr>
        <p:spPr>
          <a:xfrm>
            <a:off x="3318125" y="1221300"/>
            <a:ext cx="2637300" cy="33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0" name="Google Shape;150;p22"/>
          <p:cNvPicPr preferRelativeResize="0"/>
          <p:nvPr/>
        </p:nvPicPr>
        <p:blipFill>
          <a:blip r:embed="rId3">
            <a:alphaModFix/>
          </a:blip>
          <a:stretch>
            <a:fillRect/>
          </a:stretch>
        </p:blipFill>
        <p:spPr>
          <a:xfrm>
            <a:off x="700475" y="1017725"/>
            <a:ext cx="1998375" cy="1121773"/>
          </a:xfrm>
          <a:prstGeom prst="rect">
            <a:avLst/>
          </a:prstGeom>
          <a:noFill/>
          <a:ln>
            <a:noFill/>
          </a:ln>
        </p:spPr>
      </p:pic>
      <p:pic>
        <p:nvPicPr>
          <p:cNvPr id="151" name="Google Shape;151;p22"/>
          <p:cNvPicPr preferRelativeResize="0"/>
          <p:nvPr/>
        </p:nvPicPr>
        <p:blipFill>
          <a:blip r:embed="rId4">
            <a:alphaModFix/>
          </a:blip>
          <a:stretch>
            <a:fillRect/>
          </a:stretch>
        </p:blipFill>
        <p:spPr>
          <a:xfrm>
            <a:off x="700475" y="2308975"/>
            <a:ext cx="1998368" cy="1210475"/>
          </a:xfrm>
          <a:prstGeom prst="rect">
            <a:avLst/>
          </a:prstGeom>
          <a:noFill/>
          <a:ln>
            <a:noFill/>
          </a:ln>
        </p:spPr>
      </p:pic>
      <p:sp>
        <p:nvSpPr>
          <p:cNvPr id="152" name="Google Shape;152;p22"/>
          <p:cNvSpPr txBox="1"/>
          <p:nvPr/>
        </p:nvSpPr>
        <p:spPr>
          <a:xfrm>
            <a:off x="4045664" y="1221302"/>
            <a:ext cx="1671000" cy="196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153" name="Google Shape;153;p22"/>
          <p:cNvPicPr preferRelativeResize="0"/>
          <p:nvPr/>
        </p:nvPicPr>
        <p:blipFill>
          <a:blip r:embed="rId5">
            <a:alphaModFix/>
          </a:blip>
          <a:stretch>
            <a:fillRect/>
          </a:stretch>
        </p:blipFill>
        <p:spPr>
          <a:xfrm>
            <a:off x="724175" y="3659400"/>
            <a:ext cx="1950975" cy="1071300"/>
          </a:xfrm>
          <a:prstGeom prst="rect">
            <a:avLst/>
          </a:prstGeom>
          <a:noFill/>
          <a:ln>
            <a:noFill/>
          </a:ln>
        </p:spPr>
      </p:pic>
      <p:sp>
        <p:nvSpPr>
          <p:cNvPr id="154" name="Google Shape;154;p22"/>
          <p:cNvSpPr txBox="1"/>
          <p:nvPr/>
        </p:nvSpPr>
        <p:spPr>
          <a:xfrm>
            <a:off x="3738000" y="803750"/>
            <a:ext cx="5406000" cy="34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t>Practical applications - learnings</a:t>
            </a:r>
            <a:endParaRPr sz="2400" b="1" dirty="0"/>
          </a:p>
          <a:p>
            <a:pPr marL="0" lvl="0" indent="0" algn="l" rtl="0">
              <a:spcBef>
                <a:spcPts val="0"/>
              </a:spcBef>
              <a:spcAft>
                <a:spcPts val="0"/>
              </a:spcAft>
              <a:buNone/>
            </a:pPr>
            <a:endParaRPr sz="2400" b="1" dirty="0"/>
          </a:p>
          <a:p>
            <a:pPr marL="457200" lvl="0" indent="-381000" algn="l" rtl="0">
              <a:spcBef>
                <a:spcPts val="0"/>
              </a:spcBef>
              <a:spcAft>
                <a:spcPts val="0"/>
              </a:spcAft>
              <a:buSzPts val="2400"/>
              <a:buChar char="●"/>
            </a:pPr>
            <a:r>
              <a:rPr lang="en" sz="2400" dirty="0"/>
              <a:t>Existing technology in health</a:t>
            </a:r>
            <a:endParaRPr sz="2400" dirty="0"/>
          </a:p>
          <a:p>
            <a:pPr marL="457200" lvl="0" indent="-381000" algn="l" rtl="0">
              <a:spcBef>
                <a:spcPts val="0"/>
              </a:spcBef>
              <a:spcAft>
                <a:spcPts val="0"/>
              </a:spcAft>
              <a:buSzPts val="2400"/>
              <a:buChar char="●"/>
            </a:pPr>
            <a:r>
              <a:rPr lang="en" sz="2400" dirty="0"/>
              <a:t>Emerging technology </a:t>
            </a:r>
            <a:endParaRPr sz="2400" dirty="0"/>
          </a:p>
          <a:p>
            <a:pPr marL="457200" lvl="0" indent="-381000" algn="l" rtl="0">
              <a:spcBef>
                <a:spcPts val="0"/>
              </a:spcBef>
              <a:spcAft>
                <a:spcPts val="0"/>
              </a:spcAft>
              <a:buSzPts val="2400"/>
              <a:buChar char="●"/>
            </a:pPr>
            <a:r>
              <a:rPr lang="en" sz="2400" dirty="0"/>
              <a:t>Telehealth</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en" sz="2400" b="1" dirty="0"/>
              <a:t>Key challenges </a:t>
            </a:r>
            <a:endParaRPr sz="2400" dirty="0"/>
          </a:p>
          <a:p>
            <a:pPr marL="457200" lvl="0" indent="-381000" algn="l" rtl="0">
              <a:spcBef>
                <a:spcPts val="0"/>
              </a:spcBef>
              <a:spcAft>
                <a:spcPts val="0"/>
              </a:spcAft>
              <a:buSzPts val="2400"/>
              <a:buChar char="●"/>
            </a:pPr>
            <a:r>
              <a:rPr lang="en" sz="2400" dirty="0"/>
              <a:t>Acceptability </a:t>
            </a:r>
            <a:endParaRPr sz="2400" dirty="0"/>
          </a:p>
          <a:p>
            <a:pPr marL="457200" lvl="0" indent="-381000" algn="l" rtl="0">
              <a:spcBef>
                <a:spcPts val="0"/>
              </a:spcBef>
              <a:spcAft>
                <a:spcPts val="0"/>
              </a:spcAft>
              <a:buSzPts val="2400"/>
              <a:buChar char="●"/>
            </a:pPr>
            <a:r>
              <a:rPr lang="en" sz="2400" dirty="0"/>
              <a:t>Accessibility</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en" sz="2400" dirty="0"/>
              <a:t> </a:t>
            </a:r>
            <a:endParaRP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311700" y="353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200"/>
              <a:t>Conclusion</a:t>
            </a:r>
            <a:endParaRPr/>
          </a:p>
          <a:p>
            <a:pPr marL="0" lvl="0" indent="0" algn="l" rtl="0">
              <a:spcBef>
                <a:spcPts val="0"/>
              </a:spcBef>
              <a:spcAft>
                <a:spcPts val="0"/>
              </a:spcAft>
              <a:buNone/>
            </a:pPr>
            <a:endParaRPr/>
          </a:p>
        </p:txBody>
      </p:sp>
      <p:pic>
        <p:nvPicPr>
          <p:cNvPr id="160" name="Google Shape;160;p23"/>
          <p:cNvPicPr preferRelativeResize="0"/>
          <p:nvPr/>
        </p:nvPicPr>
        <p:blipFill rotWithShape="1">
          <a:blip r:embed="rId3">
            <a:alphaModFix/>
          </a:blip>
          <a:srcRect r="10402" b="22263"/>
          <a:stretch/>
        </p:blipFill>
        <p:spPr>
          <a:xfrm>
            <a:off x="1160750" y="1193050"/>
            <a:ext cx="6814655" cy="3325699"/>
          </a:xfrm>
          <a:prstGeom prst="rect">
            <a:avLst/>
          </a:prstGeom>
          <a:noFill/>
          <a:ln>
            <a:noFill/>
          </a:ln>
        </p:spPr>
      </p:pic>
      <p:sp>
        <p:nvSpPr>
          <p:cNvPr id="161" name="Google Shape;161;p23"/>
          <p:cNvSpPr txBox="1"/>
          <p:nvPr/>
        </p:nvSpPr>
        <p:spPr>
          <a:xfrm>
            <a:off x="424125" y="4427075"/>
            <a:ext cx="2910600" cy="3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Mosaic art, Hermitage Museum</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24350" y="410100"/>
            <a:ext cx="5249700" cy="19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Thank you!</a:t>
            </a:r>
            <a:endParaRPr/>
          </a:p>
        </p:txBody>
      </p:sp>
      <p:pic>
        <p:nvPicPr>
          <p:cNvPr id="167" name="Google Shape;167;p24"/>
          <p:cNvPicPr preferRelativeResize="0"/>
          <p:nvPr/>
        </p:nvPicPr>
        <p:blipFill rotWithShape="1">
          <a:blip r:embed="rId3">
            <a:alphaModFix/>
          </a:blip>
          <a:srcRect l="6235" t="22512" r="4174" b="10042"/>
          <a:stretch/>
        </p:blipFill>
        <p:spPr>
          <a:xfrm rot="-599545">
            <a:off x="-152160" y="1826561"/>
            <a:ext cx="4606001" cy="2600603"/>
          </a:xfrm>
          <a:prstGeom prst="rect">
            <a:avLst/>
          </a:prstGeom>
          <a:noFill/>
          <a:ln>
            <a:noFill/>
          </a:ln>
        </p:spPr>
      </p:pic>
      <p:pic>
        <p:nvPicPr>
          <p:cNvPr id="168" name="Google Shape;168;p24"/>
          <p:cNvPicPr preferRelativeResize="0"/>
          <p:nvPr/>
        </p:nvPicPr>
        <p:blipFill rotWithShape="1">
          <a:blip r:embed="rId4">
            <a:alphaModFix/>
          </a:blip>
          <a:srcRect l="5079" t="24981" r="7941" b="16842"/>
          <a:stretch/>
        </p:blipFill>
        <p:spPr>
          <a:xfrm rot="251064">
            <a:off x="5809151" y="957274"/>
            <a:ext cx="3350027" cy="1680645"/>
          </a:xfrm>
          <a:prstGeom prst="rect">
            <a:avLst/>
          </a:prstGeom>
          <a:noFill/>
          <a:ln>
            <a:noFill/>
          </a:ln>
        </p:spPr>
      </p:pic>
      <p:pic>
        <p:nvPicPr>
          <p:cNvPr id="169" name="Google Shape;169;p24"/>
          <p:cNvPicPr preferRelativeResize="0"/>
          <p:nvPr/>
        </p:nvPicPr>
        <p:blipFill rotWithShape="1">
          <a:blip r:embed="rId5">
            <a:alphaModFix/>
          </a:blip>
          <a:srcRect l="18606" t="27933" b="3886"/>
          <a:stretch/>
        </p:blipFill>
        <p:spPr>
          <a:xfrm>
            <a:off x="4469525" y="2220325"/>
            <a:ext cx="2316096" cy="2586726"/>
          </a:xfrm>
          <a:prstGeom prst="rect">
            <a:avLst/>
          </a:prstGeom>
          <a:noFill/>
          <a:ln>
            <a:noFill/>
          </a:ln>
        </p:spPr>
      </p:pic>
      <p:pic>
        <p:nvPicPr>
          <p:cNvPr id="170" name="Google Shape;170;p24"/>
          <p:cNvPicPr preferRelativeResize="0"/>
          <p:nvPr/>
        </p:nvPicPr>
        <p:blipFill rotWithShape="1">
          <a:blip r:embed="rId6">
            <a:alphaModFix/>
          </a:blip>
          <a:srcRect t="16988" r="13412" b="41705"/>
          <a:stretch/>
        </p:blipFill>
        <p:spPr>
          <a:xfrm>
            <a:off x="1032075" y="3567828"/>
            <a:ext cx="3463724" cy="12392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908875" y="474475"/>
            <a:ext cx="7673700" cy="69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Introduction</a:t>
            </a:r>
            <a:endParaRPr/>
          </a:p>
        </p:txBody>
      </p:sp>
      <p:sp>
        <p:nvSpPr>
          <p:cNvPr id="67" name="Google Shape;67;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8" name="Google Shape;68;p14"/>
          <p:cNvPicPr preferRelativeResize="0"/>
          <p:nvPr/>
        </p:nvPicPr>
        <p:blipFill>
          <a:blip r:embed="rId3">
            <a:alphaModFix/>
          </a:blip>
          <a:stretch>
            <a:fillRect/>
          </a:stretch>
        </p:blipFill>
        <p:spPr>
          <a:xfrm>
            <a:off x="452550" y="1164475"/>
            <a:ext cx="4069152" cy="3051849"/>
          </a:xfrm>
          <a:prstGeom prst="rect">
            <a:avLst/>
          </a:prstGeom>
          <a:noFill/>
          <a:ln>
            <a:noFill/>
          </a:ln>
        </p:spPr>
      </p:pic>
      <p:pic>
        <p:nvPicPr>
          <p:cNvPr id="69" name="Google Shape;69;p14"/>
          <p:cNvPicPr preferRelativeResize="0"/>
          <p:nvPr/>
        </p:nvPicPr>
        <p:blipFill>
          <a:blip r:embed="rId4">
            <a:alphaModFix/>
          </a:blip>
          <a:stretch>
            <a:fillRect/>
          </a:stretch>
        </p:blipFill>
        <p:spPr>
          <a:xfrm>
            <a:off x="4572000" y="1164475"/>
            <a:ext cx="4069148" cy="3051864"/>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ctrTitle"/>
          </p:nvPr>
        </p:nvSpPr>
        <p:spPr>
          <a:xfrm>
            <a:off x="472900" y="582200"/>
            <a:ext cx="8053200" cy="59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Where we are from</a:t>
            </a:r>
            <a:endParaRPr sz="4800"/>
          </a:p>
        </p:txBody>
      </p:sp>
      <p:sp>
        <p:nvSpPr>
          <p:cNvPr id="75" name="Google Shape;75;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76" name="Google Shape;76;p15"/>
          <p:cNvPicPr preferRelativeResize="0"/>
          <p:nvPr/>
        </p:nvPicPr>
        <p:blipFill rotWithShape="1">
          <a:blip r:embed="rId3">
            <a:alphaModFix/>
          </a:blip>
          <a:srcRect l="9279" t="22329" r="32176" b="26795"/>
          <a:stretch/>
        </p:blipFill>
        <p:spPr>
          <a:xfrm>
            <a:off x="709100" y="1016400"/>
            <a:ext cx="7610376" cy="368585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ctrTitle"/>
          </p:nvPr>
        </p:nvSpPr>
        <p:spPr>
          <a:xfrm>
            <a:off x="0" y="398275"/>
            <a:ext cx="5742900" cy="69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Global Health Club</a:t>
            </a:r>
            <a:endParaRPr/>
          </a:p>
        </p:txBody>
      </p:sp>
      <p:pic>
        <p:nvPicPr>
          <p:cNvPr id="82" name="Google Shape;82;p16"/>
          <p:cNvPicPr preferRelativeResize="0"/>
          <p:nvPr/>
        </p:nvPicPr>
        <p:blipFill rotWithShape="1">
          <a:blip r:embed="rId3">
            <a:alphaModFix/>
          </a:blip>
          <a:srcRect l="19646" t="31333" b="21307"/>
          <a:stretch/>
        </p:blipFill>
        <p:spPr>
          <a:xfrm rot="471673">
            <a:off x="6660165" y="766430"/>
            <a:ext cx="2394399" cy="1881563"/>
          </a:xfrm>
          <a:prstGeom prst="rect">
            <a:avLst/>
          </a:prstGeom>
          <a:noFill/>
          <a:ln>
            <a:noFill/>
          </a:ln>
        </p:spPr>
      </p:pic>
      <p:pic>
        <p:nvPicPr>
          <p:cNvPr id="83" name="Google Shape;83;p16"/>
          <p:cNvPicPr preferRelativeResize="0"/>
          <p:nvPr/>
        </p:nvPicPr>
        <p:blipFill rotWithShape="1">
          <a:blip r:embed="rId4">
            <a:alphaModFix/>
          </a:blip>
          <a:srcRect l="7338" t="34297" r="12107" b="5689"/>
          <a:stretch/>
        </p:blipFill>
        <p:spPr>
          <a:xfrm rot="-262204">
            <a:off x="-51802" y="1414581"/>
            <a:ext cx="5023983" cy="2807342"/>
          </a:xfrm>
          <a:prstGeom prst="rect">
            <a:avLst/>
          </a:prstGeom>
          <a:noFill/>
          <a:ln>
            <a:noFill/>
          </a:ln>
        </p:spPr>
      </p:pic>
      <p:pic>
        <p:nvPicPr>
          <p:cNvPr id="84" name="Google Shape;84;p16"/>
          <p:cNvPicPr preferRelativeResize="0"/>
          <p:nvPr/>
        </p:nvPicPr>
        <p:blipFill>
          <a:blip r:embed="rId5">
            <a:alphaModFix/>
          </a:blip>
          <a:stretch>
            <a:fillRect/>
          </a:stretch>
        </p:blipFill>
        <p:spPr>
          <a:xfrm>
            <a:off x="4712901" y="1026326"/>
            <a:ext cx="2576196" cy="1932147"/>
          </a:xfrm>
          <a:prstGeom prst="rect">
            <a:avLst/>
          </a:prstGeom>
          <a:noFill/>
          <a:ln>
            <a:noFill/>
          </a:ln>
        </p:spPr>
      </p:pic>
      <p:pic>
        <p:nvPicPr>
          <p:cNvPr id="85" name="Google Shape;85;p16"/>
          <p:cNvPicPr preferRelativeResize="0"/>
          <p:nvPr/>
        </p:nvPicPr>
        <p:blipFill rotWithShape="1">
          <a:blip r:embed="rId6">
            <a:alphaModFix/>
          </a:blip>
          <a:srcRect l="27664" r="20722" b="45000"/>
          <a:stretch/>
        </p:blipFill>
        <p:spPr>
          <a:xfrm rot="541601">
            <a:off x="7384424" y="2621149"/>
            <a:ext cx="1520052" cy="2159747"/>
          </a:xfrm>
          <a:prstGeom prst="rect">
            <a:avLst/>
          </a:prstGeom>
          <a:noFill/>
          <a:ln>
            <a:noFill/>
          </a:ln>
        </p:spPr>
      </p:pic>
      <p:pic>
        <p:nvPicPr>
          <p:cNvPr id="86" name="Google Shape;86;p16"/>
          <p:cNvPicPr preferRelativeResize="0"/>
          <p:nvPr/>
        </p:nvPicPr>
        <p:blipFill>
          <a:blip r:embed="rId7">
            <a:alphaModFix/>
          </a:blip>
          <a:stretch>
            <a:fillRect/>
          </a:stretch>
        </p:blipFill>
        <p:spPr>
          <a:xfrm>
            <a:off x="4712911" y="2902950"/>
            <a:ext cx="2446776" cy="18351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311700" y="424875"/>
            <a:ext cx="85206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Ethics and Privacy </a:t>
            </a:r>
            <a:endParaRPr/>
          </a:p>
        </p:txBody>
      </p:sp>
      <p:pic>
        <p:nvPicPr>
          <p:cNvPr id="92" name="Google Shape;92;p17"/>
          <p:cNvPicPr preferRelativeResize="0"/>
          <p:nvPr/>
        </p:nvPicPr>
        <p:blipFill>
          <a:blip r:embed="rId3">
            <a:alphaModFix/>
          </a:blip>
          <a:stretch>
            <a:fillRect/>
          </a:stretch>
        </p:blipFill>
        <p:spPr>
          <a:xfrm>
            <a:off x="2081400" y="1108075"/>
            <a:ext cx="4852800" cy="3639600"/>
          </a:xfrm>
          <a:prstGeom prst="rect">
            <a:avLst/>
          </a:prstGeom>
          <a:noFill/>
          <a:ln>
            <a:noFill/>
          </a:ln>
        </p:spPr>
      </p:pic>
      <p:sp>
        <p:nvSpPr>
          <p:cNvPr id="93" name="Google Shape;93;p17"/>
          <p:cNvSpPr txBox="1"/>
          <p:nvPr/>
        </p:nvSpPr>
        <p:spPr>
          <a:xfrm>
            <a:off x="755625" y="4045550"/>
            <a:ext cx="2148300" cy="2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Michelangelo’s Crouching Boy, (1530-1534)</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1938300" y="1151250"/>
            <a:ext cx="1200280" cy="2418700"/>
          </a:xfrm>
          <a:prstGeom prst="rect">
            <a:avLst/>
          </a:prstGeom>
          <a:noFill/>
          <a:ln>
            <a:noFill/>
          </a:ln>
        </p:spPr>
      </p:pic>
      <p:pic>
        <p:nvPicPr>
          <p:cNvPr id="99" name="Google Shape;99;p18"/>
          <p:cNvPicPr preferRelativeResize="0"/>
          <p:nvPr/>
        </p:nvPicPr>
        <p:blipFill>
          <a:blip r:embed="rId4">
            <a:alphaModFix/>
          </a:blip>
          <a:stretch>
            <a:fillRect/>
          </a:stretch>
        </p:blipFill>
        <p:spPr>
          <a:xfrm>
            <a:off x="5066475" y="1283475"/>
            <a:ext cx="2188125" cy="2213382"/>
          </a:xfrm>
          <a:prstGeom prst="rect">
            <a:avLst/>
          </a:prstGeom>
          <a:noFill/>
          <a:ln>
            <a:noFill/>
          </a:ln>
        </p:spPr>
      </p:pic>
      <p:sp>
        <p:nvSpPr>
          <p:cNvPr id="100" name="Google Shape;100;p18"/>
          <p:cNvSpPr txBox="1">
            <a:spLocks noGrp="1"/>
          </p:cNvSpPr>
          <p:nvPr>
            <p:ph type="title"/>
          </p:nvPr>
        </p:nvSpPr>
        <p:spPr>
          <a:xfrm>
            <a:off x="-72325" y="3519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a:t>Accessibility</a:t>
            </a:r>
            <a:endParaRPr b="1"/>
          </a:p>
        </p:txBody>
      </p:sp>
      <p:sp>
        <p:nvSpPr>
          <p:cNvPr id="101" name="Google Shape;101;p18"/>
          <p:cNvSpPr txBox="1"/>
          <p:nvPr/>
        </p:nvSpPr>
        <p:spPr>
          <a:xfrm>
            <a:off x="311700" y="3413325"/>
            <a:ext cx="4051500" cy="106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0000"/>
                </a:solidFill>
              </a:rPr>
              <a:t>50% </a:t>
            </a:r>
            <a:endParaRPr sz="3600" b="1">
              <a:solidFill>
                <a:srgbClr val="FF0000"/>
              </a:solidFill>
            </a:endParaRPr>
          </a:p>
          <a:p>
            <a:pPr marL="0" lvl="0" indent="0" algn="ctr" rtl="0">
              <a:spcBef>
                <a:spcPts val="0"/>
              </a:spcBef>
              <a:spcAft>
                <a:spcPts val="0"/>
              </a:spcAft>
              <a:buNone/>
            </a:pPr>
            <a:r>
              <a:rPr lang="en" sz="2400"/>
              <a:t>Lack of access to essential health care</a:t>
            </a:r>
            <a:endParaRPr sz="2400"/>
          </a:p>
        </p:txBody>
      </p:sp>
      <p:sp>
        <p:nvSpPr>
          <p:cNvPr id="102" name="Google Shape;102;p18"/>
          <p:cNvSpPr txBox="1"/>
          <p:nvPr/>
        </p:nvSpPr>
        <p:spPr>
          <a:xfrm>
            <a:off x="5148063" y="3397725"/>
            <a:ext cx="2275500" cy="109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0000"/>
                </a:solidFill>
              </a:rPr>
              <a:t>57%</a:t>
            </a:r>
            <a:endParaRPr sz="3600" b="1">
              <a:solidFill>
                <a:srgbClr val="FF0000"/>
              </a:solidFill>
            </a:endParaRPr>
          </a:p>
          <a:p>
            <a:pPr marL="0" lvl="0" indent="0" algn="ctr" rtl="0">
              <a:spcBef>
                <a:spcPts val="0"/>
              </a:spcBef>
              <a:spcAft>
                <a:spcPts val="0"/>
              </a:spcAft>
              <a:buNone/>
            </a:pPr>
            <a:r>
              <a:rPr lang="en" sz="2400"/>
              <a:t>Uses internet</a:t>
            </a:r>
            <a:endParaRPr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91625" y="338275"/>
            <a:ext cx="8952300" cy="1675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sz="5200"/>
              <a:t>Expensive Technology</a:t>
            </a:r>
            <a:endParaRPr sz="3000" b="1"/>
          </a:p>
        </p:txBody>
      </p:sp>
      <p:pic>
        <p:nvPicPr>
          <p:cNvPr id="108" name="Google Shape;108;p19"/>
          <p:cNvPicPr preferRelativeResize="0"/>
          <p:nvPr/>
        </p:nvPicPr>
        <p:blipFill>
          <a:blip r:embed="rId3">
            <a:alphaModFix/>
          </a:blip>
          <a:stretch>
            <a:fillRect/>
          </a:stretch>
        </p:blipFill>
        <p:spPr>
          <a:xfrm>
            <a:off x="191613" y="1305575"/>
            <a:ext cx="4340274" cy="2436350"/>
          </a:xfrm>
          <a:prstGeom prst="rect">
            <a:avLst/>
          </a:prstGeom>
          <a:noFill/>
          <a:ln>
            <a:noFill/>
          </a:ln>
        </p:spPr>
      </p:pic>
      <p:pic>
        <p:nvPicPr>
          <p:cNvPr id="109" name="Google Shape;109;p19"/>
          <p:cNvPicPr preferRelativeResize="0"/>
          <p:nvPr/>
        </p:nvPicPr>
        <p:blipFill>
          <a:blip r:embed="rId4">
            <a:alphaModFix/>
          </a:blip>
          <a:stretch>
            <a:fillRect/>
          </a:stretch>
        </p:blipFill>
        <p:spPr>
          <a:xfrm>
            <a:off x="4824775" y="2305537"/>
            <a:ext cx="4058550" cy="2222050"/>
          </a:xfrm>
          <a:prstGeom prst="rect">
            <a:avLst/>
          </a:prstGeom>
          <a:noFill/>
          <a:ln>
            <a:noFill/>
          </a:ln>
        </p:spPr>
      </p:pic>
      <p:sp>
        <p:nvSpPr>
          <p:cNvPr id="110" name="Google Shape;110;p19"/>
          <p:cNvSpPr txBox="1"/>
          <p:nvPr/>
        </p:nvSpPr>
        <p:spPr>
          <a:xfrm>
            <a:off x="-16062" y="3798375"/>
            <a:ext cx="4755600" cy="673800"/>
          </a:xfrm>
          <a:prstGeom prst="rect">
            <a:avLst/>
          </a:prstGeom>
          <a:noFill/>
          <a:ln>
            <a:noFill/>
          </a:ln>
        </p:spPr>
        <p:txBody>
          <a:bodyPr spcFirstLastPara="1" wrap="square" lIns="91425" tIns="91425" rIns="91425" bIns="91425" anchor="t" anchorCtr="0">
            <a:noAutofit/>
          </a:bodyPr>
          <a:lstStyle/>
          <a:p>
            <a:pPr marL="228600" lvl="0" indent="-228600" algn="ctr" rtl="0">
              <a:lnSpc>
                <a:spcPct val="115000"/>
              </a:lnSpc>
              <a:spcBef>
                <a:spcPts val="0"/>
              </a:spcBef>
              <a:spcAft>
                <a:spcPts val="0"/>
              </a:spcAft>
              <a:buClr>
                <a:schemeClr val="dk1"/>
              </a:buClr>
              <a:buSzPts val="1100"/>
              <a:buFont typeface="Arial"/>
              <a:buNone/>
            </a:pPr>
            <a:r>
              <a:rPr lang="en" sz="2000">
                <a:solidFill>
                  <a:schemeClr val="dk1"/>
                </a:solidFill>
              </a:rPr>
              <a:t>Requires large financial investment from governments/non-governments</a:t>
            </a:r>
            <a:endParaRPr sz="2000"/>
          </a:p>
        </p:txBody>
      </p:sp>
      <p:sp>
        <p:nvSpPr>
          <p:cNvPr id="111" name="Google Shape;111;p19"/>
          <p:cNvSpPr txBox="1">
            <a:spLocks noGrp="1"/>
          </p:cNvSpPr>
          <p:nvPr>
            <p:ph type="title"/>
          </p:nvPr>
        </p:nvSpPr>
        <p:spPr>
          <a:xfrm>
            <a:off x="4729300" y="1305575"/>
            <a:ext cx="4249500" cy="115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t>Technology development necessary for healthcare</a:t>
            </a:r>
            <a:endParaRPr sz="2400"/>
          </a:p>
          <a:p>
            <a:pPr marL="0" lvl="0" indent="0" algn="ctr" rtl="0">
              <a:spcBef>
                <a:spcPts val="0"/>
              </a:spcBef>
              <a:spcAft>
                <a:spcPts val="0"/>
              </a:spcAft>
              <a:buNone/>
            </a:pPr>
            <a:endParaRPr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69800" y="25"/>
            <a:ext cx="7954800" cy="30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200"/>
              <a:t>Acceptability</a:t>
            </a:r>
            <a:endParaRPr b="1"/>
          </a:p>
          <a:p>
            <a:pPr marL="0" lvl="0" indent="0" algn="ctr" rtl="0">
              <a:spcBef>
                <a:spcPts val="0"/>
              </a:spcBef>
              <a:spcAft>
                <a:spcPts val="0"/>
              </a:spcAft>
              <a:buNone/>
            </a:pPr>
            <a:endParaRPr b="1"/>
          </a:p>
        </p:txBody>
      </p:sp>
      <p:sp>
        <p:nvSpPr>
          <p:cNvPr id="117" name="Google Shape;117;p20"/>
          <p:cNvSpPr txBox="1"/>
          <p:nvPr/>
        </p:nvSpPr>
        <p:spPr>
          <a:xfrm>
            <a:off x="466800" y="847925"/>
            <a:ext cx="8210400" cy="400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u="sng">
                <a:solidFill>
                  <a:schemeClr val="dk1"/>
                </a:solidFill>
              </a:rPr>
              <a:t>Technology acceptance model:</a:t>
            </a:r>
            <a:endParaRPr sz="1200" b="1" u="sng">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Perceived usefulness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Perceived ease of use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b="1">
                <a:solidFill>
                  <a:schemeClr val="dk1"/>
                </a:solidFill>
              </a:rPr>
              <a:t>Limitations:</a:t>
            </a:r>
            <a:endParaRPr sz="1200" b="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Education and training</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Technical and program support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Stable and sustainable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sp>
        <p:nvSpPr>
          <p:cNvPr id="118" name="Google Shape;118;p20"/>
          <p:cNvSpPr txBox="1"/>
          <p:nvPr/>
        </p:nvSpPr>
        <p:spPr>
          <a:xfrm>
            <a:off x="99975" y="2274275"/>
            <a:ext cx="1077600" cy="444300"/>
          </a:xfrm>
          <a:prstGeom prst="rect">
            <a:avLst/>
          </a:prstGeom>
          <a:solidFill>
            <a:srgbClr val="A4C2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External variables</a:t>
            </a:r>
            <a:endParaRPr sz="1200" b="1"/>
          </a:p>
        </p:txBody>
      </p:sp>
      <p:sp>
        <p:nvSpPr>
          <p:cNvPr id="119" name="Google Shape;119;p20"/>
          <p:cNvSpPr txBox="1"/>
          <p:nvPr/>
        </p:nvSpPr>
        <p:spPr>
          <a:xfrm>
            <a:off x="1429925" y="1744175"/>
            <a:ext cx="1077600" cy="444300"/>
          </a:xfrm>
          <a:prstGeom prst="rect">
            <a:avLst/>
          </a:prstGeom>
          <a:solidFill>
            <a:srgbClr val="A4C2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Perceived usefulness</a:t>
            </a:r>
            <a:endParaRPr sz="1200" b="1"/>
          </a:p>
        </p:txBody>
      </p:sp>
      <p:sp>
        <p:nvSpPr>
          <p:cNvPr id="120" name="Google Shape;120;p20"/>
          <p:cNvSpPr txBox="1"/>
          <p:nvPr/>
        </p:nvSpPr>
        <p:spPr>
          <a:xfrm>
            <a:off x="1429925" y="2718575"/>
            <a:ext cx="1077600" cy="444300"/>
          </a:xfrm>
          <a:prstGeom prst="rect">
            <a:avLst/>
          </a:prstGeom>
          <a:solidFill>
            <a:srgbClr val="A4C2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Perceived ease of use</a:t>
            </a:r>
            <a:endParaRPr sz="1200" b="1"/>
          </a:p>
        </p:txBody>
      </p:sp>
      <p:sp>
        <p:nvSpPr>
          <p:cNvPr id="121" name="Google Shape;121;p20"/>
          <p:cNvSpPr txBox="1"/>
          <p:nvPr/>
        </p:nvSpPr>
        <p:spPr>
          <a:xfrm>
            <a:off x="2767013" y="2088500"/>
            <a:ext cx="1077600" cy="672600"/>
          </a:xfrm>
          <a:prstGeom prst="rect">
            <a:avLst/>
          </a:prstGeom>
          <a:solidFill>
            <a:srgbClr val="A4C2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Attitude toward using</a:t>
            </a:r>
            <a:endParaRPr sz="1200" b="1"/>
          </a:p>
        </p:txBody>
      </p:sp>
      <p:sp>
        <p:nvSpPr>
          <p:cNvPr id="122" name="Google Shape;122;p20"/>
          <p:cNvSpPr txBox="1"/>
          <p:nvPr/>
        </p:nvSpPr>
        <p:spPr>
          <a:xfrm>
            <a:off x="4104125" y="2074325"/>
            <a:ext cx="1077600" cy="672600"/>
          </a:xfrm>
          <a:prstGeom prst="rect">
            <a:avLst/>
          </a:prstGeom>
          <a:solidFill>
            <a:srgbClr val="A4C2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Behavioral intention to use</a:t>
            </a:r>
            <a:endParaRPr sz="1200" b="1"/>
          </a:p>
        </p:txBody>
      </p:sp>
      <p:sp>
        <p:nvSpPr>
          <p:cNvPr id="123" name="Google Shape;123;p20"/>
          <p:cNvSpPr txBox="1"/>
          <p:nvPr/>
        </p:nvSpPr>
        <p:spPr>
          <a:xfrm>
            <a:off x="5441225" y="2188475"/>
            <a:ext cx="1077600" cy="444300"/>
          </a:xfrm>
          <a:prstGeom prst="rect">
            <a:avLst/>
          </a:prstGeom>
          <a:solidFill>
            <a:srgbClr val="A4C2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Actual system use</a:t>
            </a:r>
            <a:endParaRPr sz="1200" b="1"/>
          </a:p>
        </p:txBody>
      </p:sp>
      <p:cxnSp>
        <p:nvCxnSpPr>
          <p:cNvPr id="124" name="Google Shape;124;p20"/>
          <p:cNvCxnSpPr>
            <a:stCxn id="118" idx="0"/>
            <a:endCxn id="119" idx="1"/>
          </p:cNvCxnSpPr>
          <p:nvPr/>
        </p:nvCxnSpPr>
        <p:spPr>
          <a:xfrm rot="10800000" flipH="1">
            <a:off x="638775" y="1966475"/>
            <a:ext cx="791100" cy="307800"/>
          </a:xfrm>
          <a:prstGeom prst="straightConnector1">
            <a:avLst/>
          </a:prstGeom>
          <a:noFill/>
          <a:ln w="9525" cap="flat" cmpd="sng">
            <a:solidFill>
              <a:schemeClr val="dk2"/>
            </a:solidFill>
            <a:prstDash val="solid"/>
            <a:round/>
            <a:headEnd type="none" w="med" len="med"/>
            <a:tailEnd type="triangle" w="med" len="med"/>
          </a:ln>
        </p:spPr>
      </p:cxnSp>
      <p:cxnSp>
        <p:nvCxnSpPr>
          <p:cNvPr id="125" name="Google Shape;125;p20"/>
          <p:cNvCxnSpPr>
            <a:stCxn id="118" idx="2"/>
            <a:endCxn id="120" idx="1"/>
          </p:cNvCxnSpPr>
          <p:nvPr/>
        </p:nvCxnSpPr>
        <p:spPr>
          <a:xfrm>
            <a:off x="638775" y="2718575"/>
            <a:ext cx="791100" cy="222300"/>
          </a:xfrm>
          <a:prstGeom prst="straightConnector1">
            <a:avLst/>
          </a:prstGeom>
          <a:noFill/>
          <a:ln w="9525" cap="flat" cmpd="sng">
            <a:solidFill>
              <a:schemeClr val="dk2"/>
            </a:solidFill>
            <a:prstDash val="solid"/>
            <a:round/>
            <a:headEnd type="none" w="med" len="med"/>
            <a:tailEnd type="triangle" w="med" len="med"/>
          </a:ln>
        </p:spPr>
      </p:cxnSp>
      <p:cxnSp>
        <p:nvCxnSpPr>
          <p:cNvPr id="126" name="Google Shape;126;p20"/>
          <p:cNvCxnSpPr>
            <a:stCxn id="120" idx="0"/>
            <a:endCxn id="119" idx="2"/>
          </p:cNvCxnSpPr>
          <p:nvPr/>
        </p:nvCxnSpPr>
        <p:spPr>
          <a:xfrm rot="10800000">
            <a:off x="1968725" y="2188475"/>
            <a:ext cx="0" cy="530100"/>
          </a:xfrm>
          <a:prstGeom prst="straightConnector1">
            <a:avLst/>
          </a:prstGeom>
          <a:noFill/>
          <a:ln w="9525" cap="flat" cmpd="sng">
            <a:solidFill>
              <a:schemeClr val="dk2"/>
            </a:solidFill>
            <a:prstDash val="solid"/>
            <a:round/>
            <a:headEnd type="none" w="med" len="med"/>
            <a:tailEnd type="triangle" w="med" len="med"/>
          </a:ln>
        </p:spPr>
      </p:cxnSp>
      <p:cxnSp>
        <p:nvCxnSpPr>
          <p:cNvPr id="127" name="Google Shape;127;p20"/>
          <p:cNvCxnSpPr>
            <a:stCxn id="119" idx="3"/>
            <a:endCxn id="121" idx="0"/>
          </p:cNvCxnSpPr>
          <p:nvPr/>
        </p:nvCxnSpPr>
        <p:spPr>
          <a:xfrm>
            <a:off x="2507525" y="1966325"/>
            <a:ext cx="798300" cy="122100"/>
          </a:xfrm>
          <a:prstGeom prst="straightConnector1">
            <a:avLst/>
          </a:prstGeom>
          <a:noFill/>
          <a:ln w="9525" cap="flat" cmpd="sng">
            <a:solidFill>
              <a:schemeClr val="dk2"/>
            </a:solidFill>
            <a:prstDash val="solid"/>
            <a:round/>
            <a:headEnd type="none" w="med" len="med"/>
            <a:tailEnd type="triangle" w="med" len="med"/>
          </a:ln>
        </p:spPr>
      </p:cxnSp>
      <p:cxnSp>
        <p:nvCxnSpPr>
          <p:cNvPr id="128" name="Google Shape;128;p20"/>
          <p:cNvCxnSpPr>
            <a:stCxn id="120" idx="3"/>
            <a:endCxn id="121" idx="2"/>
          </p:cNvCxnSpPr>
          <p:nvPr/>
        </p:nvCxnSpPr>
        <p:spPr>
          <a:xfrm rot="10800000" flipH="1">
            <a:off x="2507525" y="2761025"/>
            <a:ext cx="798300" cy="179700"/>
          </a:xfrm>
          <a:prstGeom prst="straightConnector1">
            <a:avLst/>
          </a:prstGeom>
          <a:noFill/>
          <a:ln w="9525" cap="flat" cmpd="sng">
            <a:solidFill>
              <a:schemeClr val="dk2"/>
            </a:solidFill>
            <a:prstDash val="solid"/>
            <a:round/>
            <a:headEnd type="none" w="med" len="med"/>
            <a:tailEnd type="triangle" w="med" len="med"/>
          </a:ln>
        </p:spPr>
      </p:cxnSp>
      <p:cxnSp>
        <p:nvCxnSpPr>
          <p:cNvPr id="129" name="Google Shape;129;p20"/>
          <p:cNvCxnSpPr>
            <a:stCxn id="119" idx="3"/>
            <a:endCxn id="122" idx="0"/>
          </p:cNvCxnSpPr>
          <p:nvPr/>
        </p:nvCxnSpPr>
        <p:spPr>
          <a:xfrm>
            <a:off x="2507525" y="1966325"/>
            <a:ext cx="2135400" cy="108000"/>
          </a:xfrm>
          <a:prstGeom prst="straightConnector1">
            <a:avLst/>
          </a:prstGeom>
          <a:noFill/>
          <a:ln w="9525" cap="flat" cmpd="sng">
            <a:solidFill>
              <a:schemeClr val="dk2"/>
            </a:solidFill>
            <a:prstDash val="solid"/>
            <a:round/>
            <a:headEnd type="none" w="med" len="med"/>
            <a:tailEnd type="triangle" w="med" len="med"/>
          </a:ln>
        </p:spPr>
      </p:cxnSp>
      <p:cxnSp>
        <p:nvCxnSpPr>
          <p:cNvPr id="130" name="Google Shape;130;p20"/>
          <p:cNvCxnSpPr>
            <a:stCxn id="121" idx="3"/>
            <a:endCxn id="122" idx="1"/>
          </p:cNvCxnSpPr>
          <p:nvPr/>
        </p:nvCxnSpPr>
        <p:spPr>
          <a:xfrm rot="10800000" flipH="1">
            <a:off x="3844613" y="2410700"/>
            <a:ext cx="259500" cy="14100"/>
          </a:xfrm>
          <a:prstGeom prst="straightConnector1">
            <a:avLst/>
          </a:prstGeom>
          <a:noFill/>
          <a:ln w="9525" cap="flat" cmpd="sng">
            <a:solidFill>
              <a:schemeClr val="dk2"/>
            </a:solidFill>
            <a:prstDash val="solid"/>
            <a:round/>
            <a:headEnd type="none" w="med" len="med"/>
            <a:tailEnd type="triangle" w="med" len="med"/>
          </a:ln>
        </p:spPr>
      </p:cxnSp>
      <p:cxnSp>
        <p:nvCxnSpPr>
          <p:cNvPr id="131" name="Google Shape;131;p20"/>
          <p:cNvCxnSpPr>
            <a:stCxn id="122" idx="3"/>
            <a:endCxn id="123" idx="1"/>
          </p:cNvCxnSpPr>
          <p:nvPr/>
        </p:nvCxnSpPr>
        <p:spPr>
          <a:xfrm>
            <a:off x="5181725" y="2410625"/>
            <a:ext cx="259500" cy="0"/>
          </a:xfrm>
          <a:prstGeom prst="straightConnector1">
            <a:avLst/>
          </a:prstGeom>
          <a:noFill/>
          <a:ln w="9525" cap="flat" cmpd="sng">
            <a:solidFill>
              <a:schemeClr val="dk2"/>
            </a:solidFill>
            <a:prstDash val="solid"/>
            <a:round/>
            <a:headEnd type="none" w="med" len="med"/>
            <a:tailEnd type="triangle" w="med" len="med"/>
          </a:ln>
        </p:spPr>
      </p:cxnSp>
      <p:sp>
        <p:nvSpPr>
          <p:cNvPr id="132" name="Google Shape;132;p20"/>
          <p:cNvSpPr txBox="1"/>
          <p:nvPr/>
        </p:nvSpPr>
        <p:spPr>
          <a:xfrm>
            <a:off x="3919925" y="831738"/>
            <a:ext cx="4677000" cy="8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It is important to understand that the theory is about what we believe or what we perceive the technology to be.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The  perception may change depending on age and gender Since we are different</a:t>
            </a:r>
            <a:endParaRPr sz="1200"/>
          </a:p>
        </p:txBody>
      </p:sp>
      <p:pic>
        <p:nvPicPr>
          <p:cNvPr id="133" name="Google Shape;133;p20"/>
          <p:cNvPicPr preferRelativeResize="0"/>
          <p:nvPr/>
        </p:nvPicPr>
        <p:blipFill>
          <a:blip r:embed="rId3">
            <a:alphaModFix/>
          </a:blip>
          <a:stretch>
            <a:fillRect/>
          </a:stretch>
        </p:blipFill>
        <p:spPr>
          <a:xfrm>
            <a:off x="5327296" y="2940725"/>
            <a:ext cx="2404601" cy="18034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1593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Data Infrastructure</a:t>
            </a:r>
            <a:endParaRPr/>
          </a:p>
        </p:txBody>
      </p:sp>
      <p:pic>
        <p:nvPicPr>
          <p:cNvPr id="139" name="Google Shape;139;p21"/>
          <p:cNvPicPr preferRelativeResize="0"/>
          <p:nvPr/>
        </p:nvPicPr>
        <p:blipFill>
          <a:blip r:embed="rId3">
            <a:alphaModFix/>
          </a:blip>
          <a:stretch>
            <a:fillRect/>
          </a:stretch>
        </p:blipFill>
        <p:spPr>
          <a:xfrm>
            <a:off x="328450" y="2112425"/>
            <a:ext cx="3303200" cy="2191775"/>
          </a:xfrm>
          <a:prstGeom prst="rect">
            <a:avLst/>
          </a:prstGeom>
          <a:noFill/>
          <a:ln>
            <a:noFill/>
          </a:ln>
        </p:spPr>
      </p:pic>
      <p:sp>
        <p:nvSpPr>
          <p:cNvPr id="140" name="Google Shape;140;p21"/>
          <p:cNvSpPr txBox="1"/>
          <p:nvPr/>
        </p:nvSpPr>
        <p:spPr>
          <a:xfrm>
            <a:off x="146450" y="1217975"/>
            <a:ext cx="3644100" cy="6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We need to create a trusted system for managing private data</a:t>
            </a:r>
            <a:endParaRPr sz="1800"/>
          </a:p>
        </p:txBody>
      </p:sp>
      <p:pic>
        <p:nvPicPr>
          <p:cNvPr id="141" name="Google Shape;141;p21"/>
          <p:cNvPicPr preferRelativeResize="0"/>
          <p:nvPr/>
        </p:nvPicPr>
        <p:blipFill>
          <a:blip r:embed="rId4">
            <a:alphaModFix/>
          </a:blip>
          <a:stretch>
            <a:fillRect/>
          </a:stretch>
        </p:blipFill>
        <p:spPr>
          <a:xfrm>
            <a:off x="4747575" y="1108175"/>
            <a:ext cx="3516746" cy="2191775"/>
          </a:xfrm>
          <a:prstGeom prst="rect">
            <a:avLst/>
          </a:prstGeom>
          <a:noFill/>
          <a:ln>
            <a:noFill/>
          </a:ln>
        </p:spPr>
      </p:pic>
      <p:sp>
        <p:nvSpPr>
          <p:cNvPr id="142" name="Google Shape;142;p21"/>
          <p:cNvSpPr txBox="1"/>
          <p:nvPr/>
        </p:nvSpPr>
        <p:spPr>
          <a:xfrm>
            <a:off x="4406300" y="3390400"/>
            <a:ext cx="4441200" cy="6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When you travel by plane you trust pilots, engineers, air traffic controllers etc. Otherwise you won’t use it </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A74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413</Words>
  <Application>Microsoft Office PowerPoint</Application>
  <PresentationFormat>Экран (16:9)</PresentationFormat>
  <Paragraphs>112</Paragraphs>
  <Slides>12</Slides>
  <Notes>12</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Arial</vt:lpstr>
      <vt:lpstr>Times New Roman</vt:lpstr>
      <vt:lpstr>Simple Light</vt:lpstr>
      <vt:lpstr>From Laboratory to Life, from Cell to Society</vt:lpstr>
      <vt:lpstr>Introduction</vt:lpstr>
      <vt:lpstr>Where we are from</vt:lpstr>
      <vt:lpstr>Global Health Club</vt:lpstr>
      <vt:lpstr>Ethics and Privacy </vt:lpstr>
      <vt:lpstr>Accessibility</vt:lpstr>
      <vt:lpstr>Expensive Technology</vt:lpstr>
      <vt:lpstr>Acceptability </vt:lpstr>
      <vt:lpstr>Data Infrastructure</vt:lpstr>
      <vt:lpstr>Reflections</vt:lpstr>
      <vt:lpstr>Conclusion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Laboratory to Life, from Cell to Society</dc:title>
  <dc:creator>Ольга</dc:creator>
  <cp:lastModifiedBy>Ольга</cp:lastModifiedBy>
  <cp:revision>1</cp:revision>
  <dcterms:modified xsi:type="dcterms:W3CDTF">2019-08-06T19:40:44Z</dcterms:modified>
</cp:coreProperties>
</file>